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9" r:id="rId5"/>
    <p:sldId id="261" r:id="rId6"/>
    <p:sldId id="276" r:id="rId7"/>
    <p:sldId id="263" r:id="rId8"/>
    <p:sldId id="264" r:id="rId9"/>
    <p:sldId id="270" r:id="rId10"/>
    <p:sldId id="278" r:id="rId11"/>
    <p:sldId id="268" r:id="rId12"/>
    <p:sldId id="274" r:id="rId13"/>
    <p:sldId id="275" r:id="rId14"/>
    <p:sldId id="267" r:id="rId15"/>
    <p:sldId id="281" r:id="rId16"/>
    <p:sldId id="282" r:id="rId17"/>
    <p:sldId id="262" r:id="rId18"/>
    <p:sldId id="257" r:id="rId19"/>
    <p:sldId id="258" r:id="rId20"/>
    <p:sldId id="272" r:id="rId21"/>
    <p:sldId id="271" r:id="rId22"/>
    <p:sldId id="280" r:id="rId23"/>
    <p:sldId id="26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1"/>
    <p:restoredTop sz="95666"/>
  </p:normalViewPr>
  <p:slideViewPr>
    <p:cSldViewPr snapToGrid="0" snapToObjects="1">
      <p:cViewPr varScale="1">
        <p:scale>
          <a:sx n="91" d="100"/>
          <a:sy n="91" d="100"/>
        </p:scale>
        <p:origin x="1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6F8E-0606-8F42-822F-74C516EA6E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Copyright year in review: 2021</a:t>
            </a:r>
          </a:p>
        </p:txBody>
      </p:sp>
    </p:spTree>
    <p:extLst>
      <p:ext uri="{BB962C8B-B14F-4D97-AF65-F5344CB8AC3E}">
        <p14:creationId xmlns:p14="http://schemas.microsoft.com/office/powerpoint/2010/main" val="3624850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3C1F0-C812-D149-AAB5-1EF99257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RARE VARA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42640-BC07-E04D-8205-AFC34A574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Kerson v. Vermont Law School</a:t>
            </a:r>
          </a:p>
          <a:p>
            <a:pPr marL="0" indent="0">
              <a:buNone/>
            </a:pPr>
            <a:r>
              <a:rPr lang="en-US" dirty="0"/>
              <a:t>(D. Vermont)</a:t>
            </a:r>
          </a:p>
        </p:txBody>
      </p:sp>
      <p:pic>
        <p:nvPicPr>
          <p:cNvPr id="3074" name="Picture 2" descr="One of Samuel Kerson's Abolition Panels at Vermont Law School. Image courtesy Samuel Kerson.">
            <a:extLst>
              <a:ext uri="{FF2B5EF4-FFF2-40B4-BE49-F238E27FC236}">
                <a16:creationId xmlns:a16="http://schemas.microsoft.com/office/drawing/2014/main" id="{E77B546E-2C4C-4645-B654-65CB04C55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1" y="618518"/>
            <a:ext cx="4526990" cy="588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137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50CE-4ECB-EF43-888A-3D4163BB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Governmental immunity &amp; TAKINGS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EBDAC-F789-BC44-8F14-6D30ADCC6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Canada Hockey et al. v. Texas A&amp;M et al. </a:t>
            </a:r>
            <a:r>
              <a:rPr lang="en-US" dirty="0"/>
              <a:t>(5th Cir.)</a:t>
            </a:r>
          </a:p>
          <a:p>
            <a:r>
              <a:rPr lang="en-US" i="1" dirty="0"/>
              <a:t>Jim Olive Photography v. University of Houston System </a:t>
            </a:r>
            <a:r>
              <a:rPr lang="en-US" dirty="0"/>
              <a:t>(Tex. Sup. Ct.)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51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55B-A727-CF40-BC0D-158A33E1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Pre-72s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2BBE0-878E-4D49-83CB-8A751FDE0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interminable….</a:t>
            </a:r>
            <a:r>
              <a:rPr lang="en-US" i="1" dirty="0"/>
              <a:t>Flo &amp; Eddie v. Sirius XM </a:t>
            </a:r>
            <a:r>
              <a:rPr lang="en-US" dirty="0"/>
              <a:t>(9</a:t>
            </a:r>
            <a:r>
              <a:rPr lang="en-US" baseline="30000" dirty="0"/>
              <a:t>th</a:t>
            </a:r>
            <a:r>
              <a:rPr lang="en-US" dirty="0"/>
              <a:t> Cir.)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FD561-59DA-A749-BA13-E9326AC54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886" y="3050190"/>
            <a:ext cx="8727049" cy="289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6AAFA-CA34-7444-B1E9-05763659F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other state law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FABC1-5330-7042-ADAE-BE75C6821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Karen </a:t>
            </a:r>
            <a:r>
              <a:rPr lang="en-US" i="1" dirty="0" err="1"/>
              <a:t>Hepp</a:t>
            </a:r>
            <a:r>
              <a:rPr lang="en-US" i="1" dirty="0"/>
              <a:t>. V. Facebook </a:t>
            </a:r>
            <a:r>
              <a:rPr lang="en-US" dirty="0"/>
              <a:t>(3d Cir.)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47 U.S. Code § 230</a:t>
            </a:r>
          </a:p>
          <a:p>
            <a:pPr marL="0" indent="0">
              <a:buNone/>
            </a:pPr>
            <a:r>
              <a:rPr lang="en-US" b="1" dirty="0"/>
              <a:t>(e ) </a:t>
            </a:r>
            <a:r>
              <a:rPr lang="en-US" b="1" cap="small" dirty="0"/>
              <a:t>Effect on other laws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….</a:t>
            </a:r>
          </a:p>
          <a:p>
            <a:pPr marL="0" indent="0">
              <a:buNone/>
            </a:pPr>
            <a:r>
              <a:rPr lang="en-US" b="1" dirty="0"/>
              <a:t>(2) </a:t>
            </a:r>
            <a:r>
              <a:rPr lang="en-US" b="1" cap="small" dirty="0"/>
              <a:t>No effect on intellectual property law</a:t>
            </a:r>
          </a:p>
          <a:p>
            <a:pPr marL="0" indent="0">
              <a:buNone/>
            </a:pPr>
            <a:r>
              <a:rPr lang="en-US" dirty="0"/>
              <a:t>Nothing in this section shall be construed to limit or expand any law pertaining to intellectual property.</a:t>
            </a:r>
          </a:p>
        </p:txBody>
      </p:sp>
    </p:spTree>
    <p:extLst>
      <p:ext uri="{BB962C8B-B14F-4D97-AF65-F5344CB8AC3E}">
        <p14:creationId xmlns:p14="http://schemas.microsoft.com/office/powerpoint/2010/main" val="1485220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779EC-F660-9745-B12F-7C1349EB0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nfts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063F2-864B-E44E-9AA7-02461DF29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Tarantino v. Miramax </a:t>
            </a:r>
            <a:r>
              <a:rPr lang="en-US" dirty="0"/>
              <a:t>(C.D. Cal.)</a:t>
            </a:r>
            <a:endParaRPr lang="en-US" i="1" dirty="0"/>
          </a:p>
          <a:p>
            <a:r>
              <a:rPr lang="en-US" i="1" dirty="0"/>
              <a:t>Roc-A-Fella v. Dash </a:t>
            </a:r>
            <a:r>
              <a:rPr lang="en-US" dirty="0"/>
              <a:t>(S.D.N.Y)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23114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16237-3B4D-484D-A119-BED08E24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Contributory infringement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D5628-91B8-B948-BE3F-519507BA4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Mon Cheri Bridals v. Cloudflare </a:t>
            </a:r>
            <a:r>
              <a:rPr lang="en-US" dirty="0"/>
              <a:t>(N.D. Cal.)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02599-5D0D-AB45-B9BB-310A485C6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399" y="2895957"/>
            <a:ext cx="4469389" cy="38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64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FE3A8-918A-5E4E-B578-6BD1BEC11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AAF15-CE76-2D42-8656-B5F71A033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32498"/>
            <a:ext cx="10098674" cy="5125502"/>
          </a:xfrm>
        </p:spPr>
        <p:txBody>
          <a:bodyPr>
            <a:normAutofit fontScale="85000" lnSpcReduction="20000"/>
          </a:bodyPr>
          <a:lstStyle/>
          <a:p>
            <a:r>
              <a:rPr lang="en-US" sz="2600" i="1" dirty="0"/>
              <a:t>Desire LLC v. Manna Textiles </a:t>
            </a:r>
            <a:r>
              <a:rPr lang="en-US" sz="2600" dirty="0"/>
              <a:t>(9</a:t>
            </a:r>
            <a:r>
              <a:rPr lang="en-US" sz="2600" baseline="30000" dirty="0"/>
              <a:t>th</a:t>
            </a:r>
            <a:r>
              <a:rPr lang="en-US" sz="2600" dirty="0"/>
              <a:t> Cir.)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i="1" dirty="0"/>
          </a:p>
          <a:p>
            <a:pPr marL="0" indent="0">
              <a:buNone/>
            </a:pPr>
            <a:endParaRPr lang="en-US" sz="2600" i="1" dirty="0"/>
          </a:p>
          <a:p>
            <a:r>
              <a:rPr lang="en-US" sz="2600" i="1" dirty="0"/>
              <a:t>Rearden LLC et al. v. Disney </a:t>
            </a:r>
            <a:r>
              <a:rPr lang="en-US" sz="2600" dirty="0"/>
              <a:t>(N.D. Cal.) (and similar suits against Paramount and Twentieth Century Fox)</a:t>
            </a:r>
            <a:endParaRPr lang="en-US" sz="2600" i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0B502F-39CD-F54C-97A6-E893EEDE8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11" y="2383589"/>
            <a:ext cx="7188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03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2E66-2FAC-FF45-B980-D656382CC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Copyright trolls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16A38-54C6-4B45-842A-08A636727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Attorney Richard Liebowitz suspended (twice)</a:t>
            </a:r>
            <a:endParaRPr lang="en-US" i="1" dirty="0"/>
          </a:p>
          <a:p>
            <a:r>
              <a:rPr lang="en-US" i="1" dirty="0"/>
              <a:t>Strike 3 Holdings v. John Doe </a:t>
            </a:r>
            <a:r>
              <a:rPr lang="en-US" dirty="0"/>
              <a:t>(9</a:t>
            </a:r>
            <a:r>
              <a:rPr lang="en-US" baseline="30000" dirty="0"/>
              <a:t>th</a:t>
            </a:r>
            <a:r>
              <a:rPr lang="en-US" dirty="0"/>
              <a:t> Cir.)</a:t>
            </a:r>
            <a:endParaRPr lang="en-US" i="1" dirty="0"/>
          </a:p>
          <a:p>
            <a:r>
              <a:rPr lang="en-US" i="1" dirty="0"/>
              <a:t>Design Basics v. </a:t>
            </a:r>
            <a:r>
              <a:rPr lang="en-US" i="1" dirty="0" err="1"/>
              <a:t>Kerstiens</a:t>
            </a:r>
            <a:r>
              <a:rPr lang="en-US" i="1" dirty="0"/>
              <a:t> Homes &amp; Designs </a:t>
            </a:r>
            <a:r>
              <a:rPr lang="en-US" dirty="0"/>
              <a:t>(7</a:t>
            </a:r>
            <a:r>
              <a:rPr lang="en-US" baseline="30000" dirty="0"/>
              <a:t>th</a:t>
            </a:r>
            <a:r>
              <a:rPr lang="en-US" dirty="0"/>
              <a:t> Cir.)</a:t>
            </a:r>
          </a:p>
        </p:txBody>
      </p:sp>
    </p:spTree>
    <p:extLst>
      <p:ext uri="{BB962C8B-B14F-4D97-AF65-F5344CB8AC3E}">
        <p14:creationId xmlns:p14="http://schemas.microsoft.com/office/powerpoint/2010/main" val="2263410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FA42-F31E-CE4E-93ED-2DED3A570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Copyright office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B63F6-FD86-2E41-AF52-036F95257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Modernization efforts</a:t>
            </a:r>
          </a:p>
          <a:p>
            <a:r>
              <a:rPr lang="en-US" dirty="0"/>
              <a:t>Section 1201 Eighth Triennial Rulemaking</a:t>
            </a:r>
          </a:p>
          <a:p>
            <a:r>
              <a:rPr lang="en-US" dirty="0"/>
              <a:t>Copyright Claims Board</a:t>
            </a:r>
          </a:p>
          <a:p>
            <a:r>
              <a:rPr lang="en-US" i="1" dirty="0"/>
              <a:t>Web V</a:t>
            </a:r>
            <a:r>
              <a:rPr lang="en-US" dirty="0"/>
              <a:t> (streaming royalties)</a:t>
            </a:r>
          </a:p>
          <a:p>
            <a:r>
              <a:rPr lang="en-US" i="1" dirty="0"/>
              <a:t>Phonorecords IV</a:t>
            </a:r>
          </a:p>
          <a:p>
            <a:r>
              <a:rPr lang="en-US" i="1" dirty="0"/>
              <a:t>Phonorecords III </a:t>
            </a:r>
            <a:r>
              <a:rPr lang="en-US" dirty="0"/>
              <a:t>remand</a:t>
            </a:r>
          </a:p>
          <a:p>
            <a:r>
              <a:rPr lang="en-US" dirty="0"/>
              <a:t>Deferred copyright examination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82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1034-4293-3442-9C29-8A179202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DIGITAL STREAMING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C0A13-0D50-3F4E-B72F-D378804F2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Mechanical Licensing Collective</a:t>
            </a:r>
          </a:p>
          <a:p>
            <a:r>
              <a:rPr lang="en-US" dirty="0"/>
              <a:t>DOJ Consent Decrees survive (for now)</a:t>
            </a:r>
          </a:p>
          <a:p>
            <a:r>
              <a:rPr lang="en-US" dirty="0"/>
              <a:t>IA disbands</a:t>
            </a:r>
          </a:p>
        </p:txBody>
      </p:sp>
    </p:spTree>
    <p:extLst>
      <p:ext uri="{BB962C8B-B14F-4D97-AF65-F5344CB8AC3E}">
        <p14:creationId xmlns:p14="http://schemas.microsoft.com/office/powerpoint/2010/main" val="378633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30D0B-334B-A141-93A7-5CF6AFF1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one: </a:t>
            </a:r>
            <a:r>
              <a:rPr lang="en-US" i="1" dirty="0"/>
              <a:t>oracle v. google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BE87A-FB54-AD47-AC99-738D476DD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353" y="1828799"/>
            <a:ext cx="6236315" cy="4582202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540CEB66-B4B6-6C4F-8573-43796E9D6858}"/>
              </a:ext>
            </a:extLst>
          </p:cNvPr>
          <p:cNvSpPr/>
          <p:nvPr/>
        </p:nvSpPr>
        <p:spPr>
          <a:xfrm>
            <a:off x="2672861" y="4276578"/>
            <a:ext cx="5176911" cy="19629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56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48BD-0024-FA49-BD4E-661FCA0C8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developments to watch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E01A7-8339-7B48-8089-DBB04F41A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techlash</a:t>
            </a:r>
            <a:r>
              <a:rPr lang="en-US" dirty="0"/>
              <a:t> </a:t>
            </a:r>
          </a:p>
          <a:p>
            <a:r>
              <a:rPr lang="en-US" dirty="0"/>
              <a:t>Rerecords</a:t>
            </a:r>
          </a:p>
          <a:p>
            <a:pPr lvl="1"/>
            <a:r>
              <a:rPr lang="en-US" dirty="0"/>
              <a:t>And speaking of Taylor… (</a:t>
            </a:r>
            <a:r>
              <a:rPr lang="en-US" i="1" dirty="0"/>
              <a:t>TAS Rights Management LLC v. Evermore Park LLC et al</a:t>
            </a:r>
            <a:r>
              <a:rPr lang="en-US" dirty="0"/>
              <a:t>. (M.D. Tenn.))</a:t>
            </a:r>
          </a:p>
          <a:p>
            <a:r>
              <a:rPr lang="en-US" dirty="0"/>
              <a:t>Illegal dubbing? (</a:t>
            </a:r>
            <a:r>
              <a:rPr lang="en-US" i="1" dirty="0"/>
              <a:t>Hollywood Innovations Group v. Netflix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1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9514-0DF9-1943-AFF9-73CDDB40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cases to watch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A1A0C-F498-6D45-BBDC-01F1B8B84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H&amp;M v. </a:t>
            </a:r>
            <a:r>
              <a:rPr lang="en-US" i="1" dirty="0" err="1"/>
              <a:t>Unicolors</a:t>
            </a:r>
            <a:r>
              <a:rPr lang="en-US" i="1" dirty="0"/>
              <a:t> </a:t>
            </a:r>
            <a:r>
              <a:rPr lang="en-US" dirty="0"/>
              <a:t>(SCOTUS) </a:t>
            </a:r>
          </a:p>
          <a:p>
            <a:r>
              <a:rPr lang="en-US" i="1" dirty="0" err="1"/>
              <a:t>Kihn</a:t>
            </a:r>
            <a:r>
              <a:rPr lang="en-US" i="1" dirty="0"/>
              <a:t> v. Bill Graham Archives </a:t>
            </a:r>
            <a:r>
              <a:rPr lang="en-US" dirty="0"/>
              <a:t>(9</a:t>
            </a:r>
            <a:r>
              <a:rPr lang="en-US" baseline="30000" dirty="0"/>
              <a:t>th</a:t>
            </a:r>
            <a:r>
              <a:rPr lang="en-US" dirty="0"/>
              <a:t> Cir.)</a:t>
            </a:r>
            <a:endParaRPr lang="en-US" i="1" dirty="0"/>
          </a:p>
          <a:p>
            <a:r>
              <a:rPr lang="en-US" i="1" dirty="0"/>
              <a:t>SAS v. WPL </a:t>
            </a:r>
            <a:r>
              <a:rPr lang="en-US" dirty="0"/>
              <a:t>(Fed. Cir.)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69582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5D82B-B851-3F46-AC3B-1785A569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Covid</a:t>
            </a:r>
            <a:r>
              <a:rPr lang="en-US" dirty="0"/>
              <a:t> IP waiver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37786-C533-3549-AC81-EBBC529D4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68" y="1946882"/>
            <a:ext cx="106553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84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19AF1-2B57-924C-89E8-8BE2359CF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finally….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55AA7-6379-4C4C-8BCC-4D13DEAD4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84792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Are </a:t>
            </a:r>
            <a:r>
              <a:rPr lang="en-US" i="1" dirty="0"/>
              <a:t>you</a:t>
            </a:r>
            <a:r>
              <a:rPr lang="en-US" dirty="0"/>
              <a:t> a bad copyright friend?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FC94F-290D-A447-8A28-2EBD0F980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441" y="2425909"/>
            <a:ext cx="6623939" cy="4177259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0AFA23BC-3081-BE45-A1F0-3B3A3D252978}"/>
              </a:ext>
            </a:extLst>
          </p:cNvPr>
          <p:cNvSpPr/>
          <p:nvPr/>
        </p:nvSpPr>
        <p:spPr>
          <a:xfrm>
            <a:off x="3072984" y="4721902"/>
            <a:ext cx="6130977" cy="9743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1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6DB99-3A7C-854B-9076-DFB8A372D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other fair use developments… </a:t>
            </a:r>
            <a:r>
              <a:rPr lang="en-US" i="1" dirty="0"/>
              <a:t>Warhol v. goldsmith </a:t>
            </a:r>
            <a:r>
              <a:rPr lang="en-US" dirty="0"/>
              <a:t>(2d Cir.)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9F5DE-C09D-4647-8D1E-F594B56C7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2097088"/>
            <a:ext cx="8312150" cy="435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5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A7C07-3359-0444-80D9-7BD11518F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even more fair use news…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4A2CB-C919-9A4D-BD2E-C04A4FBA3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Easter Unlimited, Inc. v. Rozier </a:t>
            </a:r>
            <a:r>
              <a:rPr lang="en-US" dirty="0"/>
              <a:t>(E.D.N.Y.)</a:t>
            </a:r>
            <a:endParaRPr lang="en-US" i="1" dirty="0"/>
          </a:p>
          <a:p>
            <a:r>
              <a:rPr lang="en-US" i="1" dirty="0"/>
              <a:t>Apple Inc. v. </a:t>
            </a:r>
            <a:r>
              <a:rPr lang="en-US" i="1" dirty="0" err="1"/>
              <a:t>Corellium</a:t>
            </a:r>
            <a:r>
              <a:rPr lang="en-US" i="1" dirty="0"/>
              <a:t> </a:t>
            </a:r>
            <a:r>
              <a:rPr lang="en-US" dirty="0"/>
              <a:t>(S.D. Fla.)</a:t>
            </a:r>
            <a:endParaRPr lang="en-US" i="1" dirty="0"/>
          </a:p>
          <a:p>
            <a:r>
              <a:rPr lang="en-US" i="1" dirty="0"/>
              <a:t>Brown v. Netflix </a:t>
            </a:r>
            <a:r>
              <a:rPr lang="en-US" dirty="0"/>
              <a:t>(2d Cir.)</a:t>
            </a:r>
            <a:endParaRPr lang="en-US" i="1" dirty="0"/>
          </a:p>
          <a:p>
            <a:r>
              <a:rPr lang="en-US" i="1" dirty="0"/>
              <a:t>Grant et al. v. Trump </a:t>
            </a:r>
            <a:r>
              <a:rPr lang="en-US" dirty="0"/>
              <a:t>(S.D.N.Y)</a:t>
            </a:r>
            <a:endParaRPr lang="en-US" i="1" dirty="0"/>
          </a:p>
          <a:p>
            <a:r>
              <a:rPr lang="en-US" dirty="0"/>
              <a:t>Who put the </a:t>
            </a:r>
            <a:r>
              <a:rPr lang="en-US" dirty="0" err="1"/>
              <a:t>bomp</a:t>
            </a:r>
            <a:r>
              <a:rPr lang="en-US" dirty="0"/>
              <a:t> in the </a:t>
            </a:r>
          </a:p>
          <a:p>
            <a:pPr marL="0" indent="0">
              <a:buNone/>
            </a:pPr>
            <a:r>
              <a:rPr lang="en-US" dirty="0" err="1"/>
              <a:t>bomp</a:t>
            </a:r>
            <a:r>
              <a:rPr lang="en-US" dirty="0"/>
              <a:t>, </a:t>
            </a:r>
            <a:r>
              <a:rPr lang="en-US" dirty="0" err="1"/>
              <a:t>bomp</a:t>
            </a:r>
            <a:r>
              <a:rPr lang="en-US" dirty="0"/>
              <a:t>, </a:t>
            </a:r>
            <a:r>
              <a:rPr lang="en-US" dirty="0" err="1"/>
              <a:t>bomp</a:t>
            </a:r>
            <a:r>
              <a:rPr lang="en-US" dirty="0"/>
              <a:t>?</a:t>
            </a:r>
          </a:p>
        </p:txBody>
      </p:sp>
      <p:pic>
        <p:nvPicPr>
          <p:cNvPr id="4098" name="Picture 2" descr="Scream&amp;#39; mask maker sues Celtics&amp;#39; Terry Rozier for copyright infringement">
            <a:extLst>
              <a:ext uri="{FF2B5EF4-FFF2-40B4-BE49-F238E27FC236}">
                <a16:creationId xmlns:a16="http://schemas.microsoft.com/office/drawing/2014/main" id="{552BDFF0-64E8-1345-B495-ADF2B97F2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04" y="2097088"/>
            <a:ext cx="5498648" cy="3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0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CC6A5-855F-514A-B11D-DD36A13F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server test, tested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AC717-4D36-FB4D-BC2F-45490C9E4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Bell v. Wilmott Storage Services </a:t>
            </a:r>
            <a:r>
              <a:rPr lang="en-US" dirty="0"/>
              <a:t>(9</a:t>
            </a:r>
            <a:r>
              <a:rPr lang="en-US" baseline="30000" dirty="0"/>
              <a:t>th</a:t>
            </a:r>
            <a:r>
              <a:rPr lang="en-US" dirty="0"/>
              <a:t> Cir.)</a:t>
            </a:r>
            <a:endParaRPr lang="en-US" i="1" dirty="0"/>
          </a:p>
          <a:p>
            <a:r>
              <a:rPr lang="en-US" i="1" dirty="0"/>
              <a:t>Hunley et al. v. Instagram </a:t>
            </a:r>
            <a:r>
              <a:rPr lang="en-US" dirty="0"/>
              <a:t>(N.D. Cal)</a:t>
            </a:r>
            <a:endParaRPr lang="en-US" i="1" dirty="0"/>
          </a:p>
          <a:p>
            <a:r>
              <a:rPr lang="en-US" i="1" dirty="0"/>
              <a:t>Nicklen v. Sinclair Broadcasting Group Inc. </a:t>
            </a:r>
            <a:r>
              <a:rPr lang="en-US" dirty="0"/>
              <a:t>(S.D.N.Y)</a:t>
            </a:r>
            <a:r>
              <a:rPr lang="en-US" i="1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5298A-0590-7342-A303-909476590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26" y="4020344"/>
            <a:ext cx="4694115" cy="24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96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7CDF-F867-CC4D-B809-3209BCBE0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111a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8BCAF-4B23-0D4B-AAA3-582599DFD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27457"/>
            <a:ext cx="9905999" cy="3541714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i="1" dirty="0"/>
              <a:t>American Broadcasting Cos. Inc. et al. v. </a:t>
            </a:r>
            <a:r>
              <a:rPr lang="en-US" i="1" dirty="0" err="1"/>
              <a:t>Goodfriend</a:t>
            </a:r>
            <a:r>
              <a:rPr lang="en-US" i="1" dirty="0"/>
              <a:t> et al</a:t>
            </a:r>
            <a:r>
              <a:rPr lang="en-US" dirty="0"/>
              <a:t>. (S.D.N.Y)</a:t>
            </a:r>
          </a:p>
        </p:txBody>
      </p:sp>
      <p:pic>
        <p:nvPicPr>
          <p:cNvPr id="5122" name="Picture 2" descr="Locast NYC">
            <a:extLst>
              <a:ext uri="{FF2B5EF4-FFF2-40B4-BE49-F238E27FC236}">
                <a16:creationId xmlns:a16="http://schemas.microsoft.com/office/drawing/2014/main" id="{C6477C34-94F1-A94C-9B35-469F65477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48" y="2522875"/>
            <a:ext cx="5828128" cy="388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62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88B5-BB44-4146-862B-2E64DB7BD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other photographer suits…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594B8-AB87-7C46-978B-90B66ED61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O’Neil v. Ratajkowski </a:t>
            </a:r>
            <a:r>
              <a:rPr lang="en-US" dirty="0"/>
              <a:t>(S.D.N.Y.)</a:t>
            </a:r>
          </a:p>
          <a:p>
            <a:r>
              <a:rPr lang="en-US" i="1" dirty="0"/>
              <a:t>Integral Images Inc. v. Lipa </a:t>
            </a:r>
            <a:r>
              <a:rPr lang="en-US" dirty="0"/>
              <a:t>(C.D. Cal.)</a:t>
            </a:r>
            <a:endParaRPr lang="en-US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D2E8FE-B764-7C40-A581-188B93EA8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39" y="1736756"/>
            <a:ext cx="4587643" cy="33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ily Ratajkowski is the Latest Celeb to be Sued in Growing Number of  Instagram-Centric Copyright Cases - The Fashion Law">
            <a:extLst>
              <a:ext uri="{FF2B5EF4-FFF2-40B4-BE49-F238E27FC236}">
                <a16:creationId xmlns:a16="http://schemas.microsoft.com/office/drawing/2014/main" id="{CA81E0E6-820E-9040-B6B1-2B081E311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58" y="3428999"/>
            <a:ext cx="5683127" cy="320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78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72BAA-8042-B94D-9226-528C429F3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79573"/>
            <a:ext cx="9905998" cy="1478570"/>
          </a:xfrm>
        </p:spPr>
        <p:txBody>
          <a:bodyPr/>
          <a:lstStyle/>
          <a:p>
            <a:r>
              <a:rPr lang="en-US" dirty="0"/>
              <a:t>Termination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A495C-2037-B64F-95E3-E0F63088B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64248"/>
            <a:ext cx="9905999" cy="3541714"/>
          </a:xfrm>
        </p:spPr>
        <p:txBody>
          <a:bodyPr/>
          <a:lstStyle/>
          <a:p>
            <a:r>
              <a:rPr lang="en-US" i="1" dirty="0"/>
              <a:t>Horror Inc. et al. v. Miller</a:t>
            </a:r>
            <a:r>
              <a:rPr lang="en-US" dirty="0"/>
              <a:t> (2d Cir.)</a:t>
            </a:r>
          </a:p>
          <a:p>
            <a:r>
              <a:rPr lang="en-US" i="1" dirty="0"/>
              <a:t>Lil' Joe Records Inc. et al. v. Ross et al. </a:t>
            </a:r>
            <a:r>
              <a:rPr lang="en-US" dirty="0"/>
              <a:t>(S.D. Fla.)</a:t>
            </a:r>
          </a:p>
          <a:p>
            <a:r>
              <a:rPr lang="en-US" i="1" dirty="0"/>
              <a:t>Clancy v. Webb </a:t>
            </a:r>
            <a:r>
              <a:rPr lang="en-US" dirty="0"/>
              <a:t>(D. Md.)</a:t>
            </a:r>
            <a:endParaRPr lang="en-US" i="1" dirty="0"/>
          </a:p>
          <a:p>
            <a:r>
              <a:rPr lang="en-US" dirty="0"/>
              <a:t>And the biggest….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BD7B3-4750-0C47-A72F-CCF18E7DF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928" y="2619063"/>
            <a:ext cx="6321331" cy="381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2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7EF3-D3EF-2547-A24C-B90EDA61B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/>
              <a:t>substantial similarity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5304F-E02A-6C47-B1BB-4F2BE7AF3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138140"/>
            <a:ext cx="10408162" cy="5515878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Hall v. Swift </a:t>
            </a:r>
            <a:r>
              <a:rPr lang="en-US" dirty="0"/>
              <a:t>(C.D. Cal.)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Clover et al. v. Abel Tesfaye </a:t>
            </a:r>
            <a:r>
              <a:rPr lang="en-US" dirty="0"/>
              <a:t>(9</a:t>
            </a:r>
            <a:r>
              <a:rPr lang="en-US" baseline="30000" dirty="0"/>
              <a:t>th</a:t>
            </a:r>
            <a:r>
              <a:rPr lang="en-US" dirty="0"/>
              <a:t> Cir.)</a:t>
            </a:r>
            <a:endParaRPr lang="en-US" i="1" dirty="0"/>
          </a:p>
          <a:p>
            <a:r>
              <a:rPr lang="en-US" i="1" dirty="0" err="1"/>
              <a:t>Johannsongs</a:t>
            </a:r>
            <a:r>
              <a:rPr lang="en-US" i="1" dirty="0"/>
              <a:t>-Publishing Ltd. v. </a:t>
            </a:r>
            <a:r>
              <a:rPr lang="en-US" i="1" dirty="0" err="1"/>
              <a:t>Lovland</a:t>
            </a:r>
            <a:r>
              <a:rPr lang="en-US" i="1" dirty="0"/>
              <a:t> et al. </a:t>
            </a:r>
            <a:r>
              <a:rPr lang="en-US" dirty="0"/>
              <a:t>(9th Cir.)</a:t>
            </a:r>
            <a:endParaRPr lang="en-US" i="1" dirty="0"/>
          </a:p>
          <a:p>
            <a:r>
              <a:rPr lang="en-US" i="1" dirty="0"/>
              <a:t>Alfred et al v. Disney </a:t>
            </a:r>
            <a:r>
              <a:rPr lang="en-US" dirty="0"/>
              <a:t>(C.D. Cal.)</a:t>
            </a:r>
            <a:endParaRPr lang="en-US" i="1" dirty="0"/>
          </a:p>
          <a:p>
            <a:r>
              <a:rPr lang="en-US" i="1" dirty="0" err="1"/>
              <a:t>Hajim</a:t>
            </a:r>
            <a:r>
              <a:rPr lang="en-US" i="1" dirty="0"/>
              <a:t> v. Endemol Shine UK </a:t>
            </a:r>
            <a:r>
              <a:rPr lang="en-US" dirty="0"/>
              <a:t>(N.D. Ill.)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961C3-6370-A44A-8C3D-660869FE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38140"/>
            <a:ext cx="6341207" cy="32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81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23024</TotalTime>
  <Words>688</Words>
  <Application>Microsoft Macintosh PowerPoint</Application>
  <PresentationFormat>Widescreen</PresentationFormat>
  <Paragraphs>95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Tw Cen MT</vt:lpstr>
      <vt:lpstr>Circuit</vt:lpstr>
      <vt:lpstr>Copyright year in review: 2021</vt:lpstr>
      <vt:lpstr>The big one: oracle v. google </vt:lpstr>
      <vt:lpstr>In other fair use developments… Warhol v. goldsmith (2d Cir.)</vt:lpstr>
      <vt:lpstr>In even more fair use news…</vt:lpstr>
      <vt:lpstr>The server test, tested</vt:lpstr>
      <vt:lpstr>Section 111a</vt:lpstr>
      <vt:lpstr>In other photographer suits…</vt:lpstr>
      <vt:lpstr>Termination rights</vt:lpstr>
      <vt:lpstr>substantial similarity </vt:lpstr>
      <vt:lpstr>A RARE VARA CASE</vt:lpstr>
      <vt:lpstr>Governmental immunity &amp; TAKINGS</vt:lpstr>
      <vt:lpstr>Pre-72s</vt:lpstr>
      <vt:lpstr>…and other state law claims</vt:lpstr>
      <vt:lpstr>nfts</vt:lpstr>
      <vt:lpstr>Contributory infringement</vt:lpstr>
      <vt:lpstr>DAMAGES</vt:lpstr>
      <vt:lpstr>Copyright trolls</vt:lpstr>
      <vt:lpstr>Copyright office developments</vt:lpstr>
      <vt:lpstr>Other DIGITAL STREAMING developments</vt:lpstr>
      <vt:lpstr>industry developments to watch</vt:lpstr>
      <vt:lpstr>2022 cases to watch</vt:lpstr>
      <vt:lpstr>Covid IP waiver</vt:lpstr>
      <vt:lpstr>And finally….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Copyright year in review: 2021</dc:title>
  <dc:creator>Tang, Xiyin</dc:creator>
  <cp:lastModifiedBy>Tang, Xiyin</cp:lastModifiedBy>
  <cp:revision>11</cp:revision>
  <dcterms:created xsi:type="dcterms:W3CDTF">2021-12-19T16:43:07Z</dcterms:created>
  <dcterms:modified xsi:type="dcterms:W3CDTF">2022-01-04T17:42:03Z</dcterms:modified>
</cp:coreProperties>
</file>